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Carme"/>
      <p:regular r:id="rId14"/>
    </p:embeddedFont>
    <p:embeddedFont>
      <p:font typeface="Century Schoolbook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Schoolbook-regular.fntdata"/><Relationship Id="rId14" Type="http://schemas.openxmlformats.org/officeDocument/2006/relationships/font" Target="fonts/Carme-regular.fntdata"/><Relationship Id="rId17" Type="http://schemas.openxmlformats.org/officeDocument/2006/relationships/font" Target="fonts/CenturySchoolbook-italic.fntdata"/><Relationship Id="rId16" Type="http://schemas.openxmlformats.org/officeDocument/2006/relationships/font" Target="fonts/CenturySchoolboo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CenturySchoolbook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0698bbc1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g10698bbc1b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698bbc1b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10698bbc1be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698bbc1b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10698bbc1be_0_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698bbc1b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10698bbc1be_0_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698bbc1b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g10698bbc1be_0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698bbc1be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10698bbc1be_0_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698bbc1be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10698bbc1be_0_3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698bbc1be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10698bbc1be_0_4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Google Shape;51;p13"/>
          <p:cNvCxnSpPr/>
          <p:nvPr/>
        </p:nvCxnSpPr>
        <p:spPr>
          <a:xfrm>
            <a:off x="338667" y="454095"/>
            <a:ext cx="8475000" cy="0"/>
          </a:xfrm>
          <a:prstGeom prst="straightConnector1">
            <a:avLst/>
          </a:prstGeom>
          <a:noFill/>
          <a:ln cap="flat" cmpd="sng" w="25400">
            <a:solidFill>
              <a:srgbClr val="8C805D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52" name="Google Shape;5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4294967295" type="ctrTitle"/>
          </p:nvPr>
        </p:nvSpPr>
        <p:spPr>
          <a:xfrm>
            <a:off x="650515" y="1773906"/>
            <a:ext cx="7772400" cy="8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959"/>
              <a:buFont typeface="Carme"/>
              <a:buNone/>
            </a:pPr>
            <a:r>
              <a:rPr lang="en" sz="395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Encoding and Decoding Top-Secret Messages</a:t>
            </a:r>
            <a:endParaRPr sz="395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pic>
        <p:nvPicPr>
          <p:cNvPr id="58" name="Google Shape;5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99977" y="472337"/>
            <a:ext cx="1466735" cy="77762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4"/>
          <p:cNvSpPr txBox="1"/>
          <p:nvPr/>
        </p:nvSpPr>
        <p:spPr>
          <a:xfrm>
            <a:off x="2016097" y="3300087"/>
            <a:ext cx="50412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8C805D"/>
                </a:solidFill>
                <a:latin typeface="Carme"/>
                <a:ea typeface="Carme"/>
                <a:cs typeface="Carme"/>
                <a:sym typeface="Carme"/>
              </a:rPr>
              <a:t>Code Your Story: Session 2</a:t>
            </a:r>
            <a:endParaRPr sz="2800">
              <a:solidFill>
                <a:srgbClr val="8C805D"/>
              </a:solidFill>
              <a:latin typeface="Carme"/>
              <a:ea typeface="Carme"/>
              <a:cs typeface="Carme"/>
              <a:sym typeface="Carm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8C805D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cxnSp>
        <p:nvCxnSpPr>
          <p:cNvPr id="60" name="Google Shape;60;p14"/>
          <p:cNvCxnSpPr/>
          <p:nvPr/>
        </p:nvCxnSpPr>
        <p:spPr>
          <a:xfrm>
            <a:off x="2356714" y="3233143"/>
            <a:ext cx="4359900" cy="0"/>
          </a:xfrm>
          <a:prstGeom prst="straightConnector1">
            <a:avLst/>
          </a:prstGeom>
          <a:noFill/>
          <a:ln cap="flat" cmpd="sng" w="25400">
            <a:solidFill>
              <a:srgbClr val="8C805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1" name="Google Shape;61;p14"/>
          <p:cNvSpPr/>
          <p:nvPr/>
        </p:nvSpPr>
        <p:spPr>
          <a:xfrm>
            <a:off x="245736" y="4663621"/>
            <a:ext cx="2556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© 826 National, Inc. All rights reserved.</a:t>
            </a:r>
            <a:endParaRPr sz="1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279398" y="504030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509"/>
              <a:buFont typeface="Carme"/>
              <a:buNone/>
            </a:pPr>
            <a:r>
              <a:rPr lang="en" sz="350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Trapped — yet again...</a:t>
            </a:r>
            <a:endParaRPr sz="350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249863" y="1360413"/>
            <a:ext cx="8229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Okay, you’re more stuck than trapped. You have important spy work to do in this factory, but you still have to get a message out. What is your world-saving message?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279400" y="504025"/>
            <a:ext cx="82296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509"/>
              <a:buFont typeface="Carme"/>
              <a:buNone/>
            </a:pPr>
            <a:r>
              <a:rPr lang="en" sz="350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...in increasingly ridiculous situations!</a:t>
            </a:r>
            <a:endParaRPr sz="350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249863" y="1360413"/>
            <a:ext cx="8229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How would you get a message out if you were trapped in a T-shirt factory?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Or a fortune cookie factory?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Or a bottle cap factory?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Or a license plate factory?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/>
        </p:nvSpPr>
        <p:spPr>
          <a:xfrm>
            <a:off x="279400" y="504025"/>
            <a:ext cx="85395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509"/>
              <a:buFont typeface="Carme"/>
              <a:buNone/>
            </a:pPr>
            <a:r>
              <a:rPr lang="en" sz="350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Pig Latin: A (Possible) Refresher Course</a:t>
            </a:r>
            <a:endParaRPr sz="350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249863" y="1360413"/>
            <a:ext cx="8229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1800"/>
              <a:buFont typeface="Century Schoolbook"/>
              <a:buChar char="●"/>
            </a:pPr>
            <a:r>
              <a:rPr lang="en" sz="18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a word starts with a vowel, then add “-ay” to the end </a:t>
            </a:r>
            <a:endParaRPr sz="18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1800"/>
              <a:buFont typeface="Century Schoolbook"/>
              <a:buChar char="●"/>
            </a:pPr>
            <a:r>
              <a:rPr lang="en" sz="18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the word starts with 1+ consonants, then move all beginning consonants to the end of the word and add “-ay” to the end </a:t>
            </a:r>
            <a:endParaRPr sz="18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1800"/>
              <a:buFont typeface="Century Schoolbook"/>
              <a:buChar char="●"/>
            </a:pPr>
            <a:r>
              <a:rPr lang="en" sz="18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FOR EXAMPLE </a:t>
            </a:r>
            <a:endParaRPr sz="18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1800"/>
              <a:buFont typeface="Century Schoolbook"/>
              <a:buChar char="○"/>
            </a:pPr>
            <a:r>
              <a:rPr lang="en" sz="18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“Encode,” which begins with a vowel, becomes “encodeay” (pronounced encode-ay” </a:t>
            </a:r>
            <a:endParaRPr sz="18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1800"/>
              <a:buFont typeface="Century Schoolbook"/>
              <a:buChar char="○"/>
            </a:pPr>
            <a:r>
              <a:rPr lang="en" sz="18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And “decode,” which begins with a consonant, becomes “ecodeday” (pronounced ecode-day”) </a:t>
            </a:r>
            <a:endParaRPr sz="18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1800"/>
              <a:buFont typeface="Century Schoolbook"/>
              <a:buChar char="○"/>
            </a:pPr>
            <a:r>
              <a:rPr lang="en" sz="18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And “programming,” which begins with multiple consonants, becomes “ogrammingpayr” (pronounced “ohgramming-payer” </a:t>
            </a:r>
            <a:endParaRPr sz="18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279400" y="504025"/>
            <a:ext cx="85395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509"/>
              <a:buFont typeface="Carme"/>
              <a:buNone/>
            </a:pPr>
            <a:r>
              <a:rPr lang="en" sz="350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Pig Latin: A (Possible) Refresher Course</a:t>
            </a:r>
            <a:endParaRPr sz="350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249863" y="1360413"/>
            <a:ext cx="8229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To decode, all you need to do is remove “ay” from the end of the word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you’re left with a real world, you’re done!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not, move one consonant from the end of the word to the beginning until you are!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/>
        </p:nvSpPr>
        <p:spPr>
          <a:xfrm>
            <a:off x="279400" y="504025"/>
            <a:ext cx="85395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509"/>
              <a:buFont typeface="Carme"/>
              <a:buNone/>
            </a:pPr>
            <a:r>
              <a:rPr lang="en" sz="350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Codebreaker</a:t>
            </a:r>
            <a:endParaRPr sz="350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249863" y="1360413"/>
            <a:ext cx="8229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You’ve found a secret message in the factory you’re spying in!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Write about how you found the message, how you cracked the message, and how you got it out.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○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(Don’t forget about the algorithmic steps!)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96" name="Google Shape;9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/>
        </p:nvSpPr>
        <p:spPr>
          <a:xfrm>
            <a:off x="279400" y="504025"/>
            <a:ext cx="85395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509"/>
              <a:buFont typeface="Carme"/>
              <a:buNone/>
            </a:pPr>
            <a:r>
              <a:rPr lang="en" sz="350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Transposition</a:t>
            </a:r>
            <a:endParaRPr sz="350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102" name="Google Shape;102;p20"/>
          <p:cNvSpPr txBox="1"/>
          <p:nvPr/>
        </p:nvSpPr>
        <p:spPr>
          <a:xfrm>
            <a:off x="249863" y="1360413"/>
            <a:ext cx="8229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Can you figure out what this message is saying?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EHT SDROW ERA DESREVER</a:t>
            </a:r>
            <a:endParaRPr b="1" sz="24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What about this one?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HTE ELTTRES RAE WSTIHCDE</a:t>
            </a:r>
            <a:endParaRPr b="1" sz="24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103" name="Google Shape;10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9EAE2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/>
        </p:nvSpPr>
        <p:spPr>
          <a:xfrm>
            <a:off x="279400" y="504025"/>
            <a:ext cx="85395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F4274"/>
              </a:buClr>
              <a:buSzPts val="3509"/>
              <a:buFont typeface="Carme"/>
              <a:buNone/>
            </a:pPr>
            <a:r>
              <a:rPr lang="en" sz="3509">
                <a:solidFill>
                  <a:srgbClr val="2F4274"/>
                </a:solidFill>
                <a:latin typeface="Carme"/>
                <a:ea typeface="Carme"/>
                <a:cs typeface="Carme"/>
                <a:sym typeface="Carme"/>
              </a:rPr>
              <a:t>A Final Chapter (For Now…)</a:t>
            </a:r>
            <a:endParaRPr sz="3509">
              <a:solidFill>
                <a:srgbClr val="2F4274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109" name="Google Shape;109;p21"/>
          <p:cNvSpPr txBox="1"/>
          <p:nvPr/>
        </p:nvSpPr>
        <p:spPr>
          <a:xfrm>
            <a:off x="249863" y="1360413"/>
            <a:ext cx="8229600" cy="30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You’ve learned a lot about codes and now is your chance to try something pretty tough—and fun.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How might you encode a message in a way that doesn’t look like a secret message? After all, if it doesn’t look like a code, people probably won’t try and decode it.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Come up with encoding and decoding algorithms. </a:t>
            </a:r>
            <a:endParaRPr sz="20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05D"/>
              </a:buClr>
              <a:buSzPts val="2000"/>
              <a:buFont typeface="Century Schoolbook"/>
              <a:buChar char="●"/>
            </a:pPr>
            <a:r>
              <a:rPr lang="en" sz="2000">
                <a:solidFill>
                  <a:srgbClr val="8C805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Lastly, write up the end of your spy report and, as a treat for your reader, include a well-hidden message in there.</a:t>
            </a:r>
            <a:endParaRPr b="1" sz="2400">
              <a:solidFill>
                <a:srgbClr val="8C805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110" name="Google Shape;11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36878" y="4529841"/>
            <a:ext cx="682034" cy="361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